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3667621-BF0C-4F2D-A0A5-AAA3C7F8AE4C}"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3871391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3667621-BF0C-4F2D-A0A5-AAA3C7F8AE4C}"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268657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3667621-BF0C-4F2D-A0A5-AAA3C7F8AE4C}"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331714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3667621-BF0C-4F2D-A0A5-AAA3C7F8AE4C}"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257621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667621-BF0C-4F2D-A0A5-AAA3C7F8AE4C}" type="datetimeFigureOut">
              <a:rPr lang="ar-SA" smtClean="0"/>
              <a:t>08/08/1441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71698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3667621-BF0C-4F2D-A0A5-AAA3C7F8AE4C}"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130156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3667621-BF0C-4F2D-A0A5-AAA3C7F8AE4C}" type="datetimeFigureOut">
              <a:rPr lang="ar-SA" smtClean="0"/>
              <a:t>08/08/1441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141357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3667621-BF0C-4F2D-A0A5-AAA3C7F8AE4C}" type="datetimeFigureOut">
              <a:rPr lang="ar-SA" smtClean="0"/>
              <a:t>08/08/1441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412010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67621-BF0C-4F2D-A0A5-AAA3C7F8AE4C}" type="datetimeFigureOut">
              <a:rPr lang="ar-SA" smtClean="0"/>
              <a:t>08/08/1441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389894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67621-BF0C-4F2D-A0A5-AAA3C7F8AE4C}"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313942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67621-BF0C-4F2D-A0A5-AAA3C7F8AE4C}" type="datetimeFigureOut">
              <a:rPr lang="ar-SA" smtClean="0"/>
              <a:t>08/08/1441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B43119B-C3C6-4973-94E2-DE2D2C0B3A40}" type="slidenum">
              <a:rPr lang="ar-SA" smtClean="0"/>
              <a:t>‹#›</a:t>
            </a:fld>
            <a:endParaRPr lang="ar-SA"/>
          </a:p>
        </p:txBody>
      </p:sp>
    </p:spTree>
    <p:extLst>
      <p:ext uri="{BB962C8B-B14F-4D97-AF65-F5344CB8AC3E}">
        <p14:creationId xmlns:p14="http://schemas.microsoft.com/office/powerpoint/2010/main" val="422274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3667621-BF0C-4F2D-A0A5-AAA3C7F8AE4C}" type="datetimeFigureOut">
              <a:rPr lang="ar-SA" smtClean="0"/>
              <a:t>08/08/1441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43119B-C3C6-4973-94E2-DE2D2C0B3A40}" type="slidenum">
              <a:rPr lang="ar-SA" smtClean="0"/>
              <a:t>‹#›</a:t>
            </a:fld>
            <a:endParaRPr lang="ar-SA"/>
          </a:p>
        </p:txBody>
      </p:sp>
    </p:spTree>
    <p:extLst>
      <p:ext uri="{BB962C8B-B14F-4D97-AF65-F5344CB8AC3E}">
        <p14:creationId xmlns:p14="http://schemas.microsoft.com/office/powerpoint/2010/main" val="254554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شرق الأردن بين عامى ( 1919- 1945) </a:t>
            </a:r>
            <a:endParaRPr lang="ar-SA" dirty="0"/>
          </a:p>
        </p:txBody>
      </p:sp>
      <p:sp>
        <p:nvSpPr>
          <p:cNvPr id="3" name="Subtitle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619666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نشأة إمارة شرق الأردن : </a:t>
            </a:r>
            <a:br>
              <a:rPr lang="ar-SA" dirty="0" smtClean="0"/>
            </a:br>
            <a:endParaRPr lang="ar-SA" dirty="0"/>
          </a:p>
        </p:txBody>
      </p:sp>
      <p:sp>
        <p:nvSpPr>
          <p:cNvPr id="3" name="Content Placeholder 2"/>
          <p:cNvSpPr>
            <a:spLocks noGrp="1"/>
          </p:cNvSpPr>
          <p:nvPr>
            <p:ph idx="1"/>
          </p:nvPr>
        </p:nvSpPr>
        <p:spPr/>
        <p:txBody>
          <a:bodyPr>
            <a:normAutofit lnSpcReduction="10000"/>
          </a:bodyPr>
          <a:lstStyle/>
          <a:p>
            <a:pPr algn="just"/>
            <a:r>
              <a:rPr lang="ar-SA" dirty="0" smtClean="0"/>
              <a:t>كانت منطقة شرق الأردن طوال عهودها التاريخية تشكل كيانا متصلا بسوريا، فأراضى شرق الأردن فى ظل الإدارة العثمانية فى سوريا كانت تتبع ولاية دمشق ، ووتشكلت من اقضية عجلون والكرك والشوبك ، وأصبحت عام 1840 إداريا تتكون من لواء يتبع ولاية دمشق ويعرف باسم لواء عجلون ، ثم خضعت للإدارة العسكرية فى دمشق  فى عهد دولة الأمير فيصل بن الحسين ( 1918- 1920 )  الذى قسم سوريا من الناحية الإدارية إلى ثمانية ألوية من بينها ثلاث ألوية كونت المنطقة المعروفة باسم شرق الأردن ، وهى لواء الكرك ، ولواء البلقا، ولواء حوران .  </a:t>
            </a:r>
            <a:endParaRPr lang="ar-SA" dirty="0"/>
          </a:p>
        </p:txBody>
      </p:sp>
    </p:spTree>
    <p:extLst>
      <p:ext uri="{BB962C8B-B14F-4D97-AF65-F5344CB8AC3E}">
        <p14:creationId xmlns:p14="http://schemas.microsoft.com/office/powerpoint/2010/main" val="227568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خططت السياسة البريطانية </a:t>
            </a:r>
            <a:endParaRPr lang="ar-SA" dirty="0"/>
          </a:p>
        </p:txBody>
      </p:sp>
      <p:sp>
        <p:nvSpPr>
          <p:cNvPr id="3" name="Content Placeholder 2"/>
          <p:cNvSpPr>
            <a:spLocks noGrp="1"/>
          </p:cNvSpPr>
          <p:nvPr>
            <p:ph idx="1"/>
          </p:nvPr>
        </p:nvSpPr>
        <p:spPr/>
        <p:txBody>
          <a:bodyPr>
            <a:normAutofit fontScale="85000" lnSpcReduction="20000"/>
          </a:bodyPr>
          <a:lstStyle/>
          <a:p>
            <a:pPr algn="just"/>
            <a:r>
              <a:rPr lang="ar-SA" dirty="0" smtClean="0"/>
              <a:t>خططت السياسة البريطانية لترسيم الحدود بين سوريا وشرق الأردن تمهيدا لفصلها عن سوريا لكى تتمكن الحكومة البريطانية من بسط سيطرتها ومد نفوذها لمنطقة شرق الأردن .وبدأت هذه السياسة منذ اتفاق سايكس – بيكو 1916 الذى وضع شرق الأردن تحت الانتداب البريطاني على يتولى حكمها حاكم عربى . حيث تقع ضمن منطقة النفوذ البريطانى . </a:t>
            </a:r>
          </a:p>
          <a:p>
            <a:pPr algn="just"/>
            <a:r>
              <a:rPr lang="ar-SA" dirty="0" smtClean="0"/>
              <a:t>   وأكدت بريطانيا إقامة هذه الإمارة فى مؤتمر القاهرة مارس 1921 ذلك المؤتمر الذى دعا إليه وزير المستعمرات البريطانى ونستون تشرشل لتسوية مشكلات منطقة المشرق العربى ، وأبرز نتائج هذا المؤتمر إقامة إمارة عربية فى شرق الأردن بقيادة الأمير عبد الله بن الشريف حسين ، وأن تقوم بريطانيا بتقديم كافة المساعدات لهذه الإمارة من أجل توطيد الأمن والاستقلال بها . </a:t>
            </a:r>
            <a:endParaRPr lang="ar-SA" dirty="0"/>
          </a:p>
        </p:txBody>
      </p:sp>
    </p:spTree>
    <p:extLst>
      <p:ext uri="{BB962C8B-B14F-4D97-AF65-F5344CB8AC3E}">
        <p14:creationId xmlns:p14="http://schemas.microsoft.com/office/powerpoint/2010/main" val="3754427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الميزات من وراء إنشاء إمارة مستقلة فى شرق الأردن </a:t>
            </a:r>
            <a:endParaRPr lang="ar-SA" dirty="0"/>
          </a:p>
        </p:txBody>
      </p:sp>
      <p:sp>
        <p:nvSpPr>
          <p:cNvPr id="3" name="Content Placeholder 2"/>
          <p:cNvSpPr>
            <a:spLocks noGrp="1"/>
          </p:cNvSpPr>
          <p:nvPr>
            <p:ph idx="1"/>
          </p:nvPr>
        </p:nvSpPr>
        <p:spPr/>
        <p:txBody>
          <a:bodyPr>
            <a:normAutofit fontScale="85000" lnSpcReduction="20000"/>
          </a:bodyPr>
          <a:lstStyle/>
          <a:p>
            <a:pPr marL="144145" algn="just">
              <a:lnSpc>
                <a:spcPct val="110000"/>
              </a:lnSpc>
              <a:spcAft>
                <a:spcPts val="1200"/>
              </a:spcAft>
            </a:pPr>
            <a:r>
              <a:rPr lang="ar-SA" dirty="0" smtClean="0">
                <a:effectLst/>
                <a:latin typeface="Times New Roman"/>
                <a:ea typeface="Times New Roman"/>
                <a:cs typeface="Simplified Arabic"/>
              </a:rPr>
              <a:t>يتبين مما سبق أن السياسة البريطانية حققت بعض الميزات من وراء إنشاء إمارة مستقلة فى شرق الأردن وتنصيب أمير عربى من نسل الشريف حسين على عرشه ، لعل من بينها : </a:t>
            </a:r>
            <a:endParaRPr lang="en-US" sz="2800" dirty="0" smtClean="0">
              <a:effectLst/>
              <a:latin typeface="Times New Roman"/>
              <a:ea typeface="Times New Roman"/>
            </a:endParaRPr>
          </a:p>
          <a:p>
            <a:pPr lvl="0" algn="just">
              <a:lnSpc>
                <a:spcPct val="110000"/>
              </a:lnSpc>
              <a:spcAft>
                <a:spcPts val="1200"/>
              </a:spcAft>
              <a:buFont typeface="+mj-cs"/>
              <a:buAutoNum type="arabic1Minus"/>
            </a:pPr>
            <a:r>
              <a:rPr lang="ar-SA" dirty="0" smtClean="0">
                <a:effectLst/>
                <a:latin typeface="Times New Roman"/>
                <a:ea typeface="Times New Roman"/>
                <a:cs typeface="Simplified Arabic"/>
              </a:rPr>
              <a:t>التزام بريطانيا جزئيا بوعدها فى مراسلات الحسين مكماهون . </a:t>
            </a:r>
            <a:endParaRPr lang="en-US" sz="2800" dirty="0" smtClean="0">
              <a:effectLst/>
              <a:latin typeface="Times New Roman"/>
              <a:ea typeface="Times New Roman"/>
            </a:endParaRPr>
          </a:p>
          <a:p>
            <a:pPr lvl="0" algn="just">
              <a:lnSpc>
                <a:spcPct val="110000"/>
              </a:lnSpc>
              <a:spcAft>
                <a:spcPts val="1200"/>
              </a:spcAft>
              <a:buFont typeface="+mj-cs"/>
              <a:buAutoNum type="arabic1Minus"/>
            </a:pPr>
            <a:r>
              <a:rPr lang="ar-SA" dirty="0" smtClean="0">
                <a:effectLst/>
                <a:latin typeface="Times New Roman"/>
                <a:ea typeface="Times New Roman"/>
                <a:cs typeface="Simplified Arabic"/>
              </a:rPr>
              <a:t>تحسن مركز النفوذ البريطانى فى شرق الأردن . </a:t>
            </a:r>
            <a:endParaRPr lang="en-US" sz="2800" dirty="0" smtClean="0">
              <a:effectLst/>
              <a:latin typeface="Times New Roman"/>
              <a:ea typeface="Times New Roman"/>
            </a:endParaRPr>
          </a:p>
          <a:p>
            <a:pPr marL="144145" algn="just">
              <a:lnSpc>
                <a:spcPct val="110000"/>
              </a:lnSpc>
              <a:spcAft>
                <a:spcPts val="1200"/>
              </a:spcAft>
            </a:pPr>
            <a:r>
              <a:rPr lang="ar-SA" dirty="0" smtClean="0">
                <a:effectLst/>
                <a:latin typeface="Times New Roman"/>
                <a:ea typeface="Times New Roman"/>
                <a:cs typeface="Simplified Arabic"/>
              </a:rPr>
              <a:t>ج-    تنفيذ مطالب السكان بتنصيب أمير عربى عليهم ، والتخلى عن مسئولية الإدارة المباشرة لإمارة شرق الأردن . </a:t>
            </a:r>
            <a:endParaRPr lang="en-US" sz="2800" dirty="0" smtClean="0">
              <a:effectLst/>
              <a:latin typeface="Times New Roman"/>
              <a:ea typeface="Times New Roman"/>
            </a:endParaRPr>
          </a:p>
          <a:p>
            <a:pPr marL="144145" algn="just">
              <a:lnSpc>
                <a:spcPct val="110000"/>
              </a:lnSpc>
              <a:spcAft>
                <a:spcPts val="1200"/>
              </a:spcAft>
            </a:pPr>
            <a:r>
              <a:rPr lang="ar-SA" dirty="0" smtClean="0">
                <a:effectLst/>
                <a:latin typeface="Times New Roman"/>
                <a:ea typeface="Times New Roman"/>
                <a:cs typeface="Simplified Arabic"/>
              </a:rPr>
              <a:t>د-  إن إقامة إمارة شرق الأردن تكون بمثابة دولة حاجزة تحول دون تطلعات الدولة السعودية الثالثة نحو سوريا  وفلسطين . </a:t>
            </a:r>
            <a:endParaRPr lang="en-US" sz="2800" dirty="0" smtClean="0">
              <a:effectLst/>
              <a:latin typeface="Times New Roman"/>
              <a:ea typeface="Times New Roman"/>
            </a:endParaRPr>
          </a:p>
          <a:p>
            <a:endParaRPr lang="ar-SA" dirty="0"/>
          </a:p>
        </p:txBody>
      </p:sp>
    </p:spTree>
    <p:extLst>
      <p:ext uri="{BB962C8B-B14F-4D97-AF65-F5344CB8AC3E}">
        <p14:creationId xmlns:p14="http://schemas.microsoft.com/office/powerpoint/2010/main" val="279938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إمارة شرق الأردن منفصلة عن فلسطين </a:t>
            </a:r>
            <a:endParaRPr lang="ar-SA" dirty="0"/>
          </a:p>
        </p:txBody>
      </p:sp>
      <p:sp>
        <p:nvSpPr>
          <p:cNvPr id="3" name="Content Placeholder 2"/>
          <p:cNvSpPr>
            <a:spLocks noGrp="1"/>
          </p:cNvSpPr>
          <p:nvPr>
            <p:ph idx="1"/>
          </p:nvPr>
        </p:nvSpPr>
        <p:spPr/>
        <p:txBody>
          <a:bodyPr>
            <a:normAutofit fontScale="92500" lnSpcReduction="10000"/>
          </a:bodyPr>
          <a:lstStyle/>
          <a:p>
            <a:pPr algn="just"/>
            <a:r>
              <a:rPr lang="ar-SA" dirty="0" smtClean="0">
                <a:effectLst/>
                <a:latin typeface="Times New Roman"/>
                <a:ea typeface="Times New Roman"/>
                <a:cs typeface="Simplified Arabic"/>
              </a:rPr>
              <a:t>رأت الحكومة البريطانية أنه لحماية المصالح البريطانية فى المشرق العربى يتطلب منها اعتبار إمارة شرق الأردن منفصلة عن فلسطين ، وعدم تنفيذ سياسة الاحتلال العسكرى المباشر فيها ، وذلك خشية معارضة سكان المنطقة لسياسة الاحتلال البريطانى ، علاوة على أن تكلفة الاحتلال المباشر مرهقا عسكريا واقتصاديا فى ظل إمكانات اقتصادية فقيرة للمنطقة . ومن ثم استقر رأى السياسة البريطانية على حكم الامارة بصورة غير مباشرة ، عن طريق إرسال ضباط بريطانيين إلى معظم مناطق شرق الأردن بقصد تأسيس هيئات بلدية وإدارية لمساعدة السكان على إقامة الحكم الذاتى فى الإمارة ، وتقديم النصح والإرشاد لهم . </a:t>
            </a:r>
            <a:endParaRPr lang="ar-SA" dirty="0"/>
          </a:p>
        </p:txBody>
      </p:sp>
    </p:spTree>
    <p:extLst>
      <p:ext uri="{BB962C8B-B14F-4D97-AF65-F5344CB8AC3E}">
        <p14:creationId xmlns:p14="http://schemas.microsoft.com/office/powerpoint/2010/main" val="52349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200" dirty="0">
                <a:solidFill>
                  <a:prstClr val="black"/>
                </a:solidFill>
                <a:ea typeface="+mn-ea"/>
                <a:cs typeface="Arial"/>
              </a:rPr>
              <a:t>المعاهدة البريطانية – الأردنية</a:t>
            </a: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وقسمت الحكومة البريطانية إمارة شرق الأردن إلى ثمانى حكومات محلية حتى يسهل عليها السيطرة على قبائل الأردن ، وأصبحت كل حكومة تحت قيادة ضابط بريطانى ، وكان الحكم فى هذه الحكومات يميل إلى العرف .   </a:t>
            </a:r>
          </a:p>
          <a:p>
            <a:r>
              <a:rPr lang="ar-SA" dirty="0" smtClean="0"/>
              <a:t>    وأعلنت عصبة الأمم فى سبتمبر 1922م تطبيق الانتداب البريطانى رسميا على شرق الأردن وفلسطين واستبعاد شرق الاردن من تصريح بلفور . وأخذ الأمير عبد الله بن الحسين يفاوض بريطانيا من أجل الاعتراف باستقلال شرق الأردن ، لكن لم يتحقق ذلك إلا فى عام 1928م ، عندما عقد المعاهدة البريطانية – الأردنية والتى جاء فيها ما يلى : </a:t>
            </a:r>
          </a:p>
          <a:p>
            <a:r>
              <a:rPr lang="ar-SA" dirty="0" smtClean="0"/>
              <a:t>1-	اعتراف بريطانيا بإنشاء حكومة دستورية فى إمارة شرق الأردن بقيادة الأمير عبد الله . </a:t>
            </a:r>
          </a:p>
          <a:p>
            <a:r>
              <a:rPr lang="ar-SA" dirty="0" smtClean="0"/>
              <a:t>2-	تخضع مالية الإمارة للمشورة البريطانية . </a:t>
            </a:r>
          </a:p>
          <a:p>
            <a:r>
              <a:rPr lang="ar-SA" dirty="0" smtClean="0"/>
              <a:t>3-	 قيام بريطانيا بتصريف الشئون الخارجية للإمارة من خلال معتمدها فى عمان . </a:t>
            </a:r>
          </a:p>
          <a:p>
            <a:r>
              <a:rPr lang="ar-SA" dirty="0" smtClean="0"/>
              <a:t>4-	احتفاظ بريطانية بقوات بريطانية فى الإمارة للدفاع عنها ضد أى عدوان. </a:t>
            </a:r>
          </a:p>
          <a:p>
            <a:endParaRPr lang="ar-SA" dirty="0"/>
          </a:p>
        </p:txBody>
      </p:sp>
    </p:spTree>
    <p:extLst>
      <p:ext uri="{BB962C8B-B14F-4D97-AF65-F5344CB8AC3E}">
        <p14:creationId xmlns:p14="http://schemas.microsoft.com/office/powerpoint/2010/main" val="186965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تقييم المعاهدة </a:t>
            </a:r>
            <a:endParaRPr lang="ar-SA" dirty="0"/>
          </a:p>
        </p:txBody>
      </p:sp>
      <p:sp>
        <p:nvSpPr>
          <p:cNvPr id="3" name="Content Placeholder 2"/>
          <p:cNvSpPr>
            <a:spLocks noGrp="1"/>
          </p:cNvSpPr>
          <p:nvPr>
            <p:ph idx="1"/>
          </p:nvPr>
        </p:nvSpPr>
        <p:spPr/>
        <p:txBody>
          <a:bodyPr/>
          <a:lstStyle/>
          <a:p>
            <a:pPr algn="just"/>
            <a:r>
              <a:rPr lang="ar-SA" dirty="0" smtClean="0"/>
              <a:t> واضح من خلال بنود هذه المعاهدة سيطرة بريطانيا كاملة على كافة مقدرات إمارة شرق الأردن مما يعد تعديا على سيادة واستقلال الإمارة .  ولذلك تعالت صيحات الشعب الأردنى فى أعقاب انتهاء الحرب العالمية الثانية بإلغاء هذه المعاهدة ، وإعلان استقلال إمارة شرق الأردن .  </a:t>
            </a:r>
            <a:endParaRPr lang="ar-SA" dirty="0"/>
          </a:p>
        </p:txBody>
      </p:sp>
    </p:spTree>
    <p:extLst>
      <p:ext uri="{BB962C8B-B14F-4D97-AF65-F5344CB8AC3E}">
        <p14:creationId xmlns:p14="http://schemas.microsoft.com/office/powerpoint/2010/main" val="127969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معاهدة عام 1946م  بين بريطانيا والأردن   </a:t>
            </a: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وعقدت معاهدة فى عام 1946م معاهدة بريطانية – أردنية وبموجبها اعترفت بريطانيا بإمارة شرق الأردن كدولة مستقلة ذات سيادة ، وأصبح الأمير عبد الله ملكا عليها ، ورفع التمثيل البلوماسى بين الدولتين إلى درجة سفير . وفى مؤتمر أريحا عام 1948 أعلنت الأردن ضم الضفتين الشرقية والغربية فيما يعرف باسم المملكة الأردنية الهاشمية . </a:t>
            </a:r>
          </a:p>
          <a:p>
            <a:r>
              <a:rPr lang="ar-SA" dirty="0" smtClean="0"/>
              <a:t>    وجاء قيام الأردن بضم الضفتين لتترك أثرا سلبيا على المستوى الدول العربية التى طالب بعضها بفصل الأردن من جامعة الدول العربية . واعترفت بهذه الخطوة الدول الغربية وعلى رأسها الولايات المتحدة الأمريكية وبريطانيا فى أبريل  عام 1950م ،  وبذلك أصبحت الضفة الغربية جزءا من الأراضى الأردنية .  </a:t>
            </a:r>
            <a:endParaRPr lang="ar-SA" dirty="0"/>
          </a:p>
        </p:txBody>
      </p:sp>
    </p:spTree>
    <p:extLst>
      <p:ext uri="{BB962C8B-B14F-4D97-AF65-F5344CB8AC3E}">
        <p14:creationId xmlns:p14="http://schemas.microsoft.com/office/powerpoint/2010/main" val="1871025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675</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شرق الأردن بين عامى ( 1919- 1945) </vt:lpstr>
      <vt:lpstr>نشأة إمارة شرق الأردن :  </vt:lpstr>
      <vt:lpstr>خططت السياسة البريطانية </vt:lpstr>
      <vt:lpstr>الميزات من وراء إنشاء إمارة مستقلة فى شرق الأردن </vt:lpstr>
      <vt:lpstr>إمارة شرق الأردن منفصلة عن فلسطين </vt:lpstr>
      <vt:lpstr>المعاهدة البريطانية – الأردنية</vt:lpstr>
      <vt:lpstr>تقييم المعاهدة </vt:lpstr>
      <vt:lpstr>معاهدة عام 1946م  بين بريطانيا والأردن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شرق الأردن بين عامى ( 1919- 1945)</dc:title>
  <dc:creator>khalednaghia</dc:creator>
  <cp:lastModifiedBy>khalednaghia</cp:lastModifiedBy>
  <cp:revision>2</cp:revision>
  <dcterms:created xsi:type="dcterms:W3CDTF">2020-04-01T15:42:21Z</dcterms:created>
  <dcterms:modified xsi:type="dcterms:W3CDTF">2020-04-01T15:55:04Z</dcterms:modified>
</cp:coreProperties>
</file>